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40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F436CFD-0EBF-45A0-81FA-896E76F826EC}" type="datetimeFigureOut">
              <a:rPr lang="ru-RU" smtClean="0"/>
              <a:t>16.03.2013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08C495-D2C8-46DB-968D-DD575EF53A83}"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F436CFD-0EBF-45A0-81FA-896E76F826EC}" type="datetimeFigureOut">
              <a:rPr lang="ru-RU" smtClean="0"/>
              <a:t>16.03.2013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08C495-D2C8-46DB-968D-DD575EF53A8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F436CFD-0EBF-45A0-81FA-896E76F826EC}" type="datetimeFigureOut">
              <a:rPr lang="ru-RU" smtClean="0"/>
              <a:t>16.03.2013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08C495-D2C8-46DB-968D-DD575EF53A83}"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F436CFD-0EBF-45A0-81FA-896E76F826EC}" type="datetimeFigureOut">
              <a:rPr lang="ru-RU" smtClean="0"/>
              <a:t>16.03.2013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08C495-D2C8-46DB-968D-DD575EF53A83}"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F436CFD-0EBF-45A0-81FA-896E76F826EC}" type="datetimeFigureOut">
              <a:rPr lang="ru-RU" smtClean="0"/>
              <a:t>16.03.2013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08C495-D2C8-46DB-968D-DD575EF53A83}"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4F436CFD-0EBF-45A0-81FA-896E76F826EC}" type="datetimeFigureOut">
              <a:rPr lang="ru-RU" smtClean="0"/>
              <a:t>16.03.2013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08C495-D2C8-46DB-968D-DD575EF53A83}"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F436CFD-0EBF-45A0-81FA-896E76F826EC}" type="datetimeFigureOut">
              <a:rPr lang="ru-RU" smtClean="0"/>
              <a:t>16.03.2013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C08C495-D2C8-46DB-968D-DD575EF53A8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4F436CFD-0EBF-45A0-81FA-896E76F826EC}" type="datetimeFigureOut">
              <a:rPr lang="ru-RU" smtClean="0"/>
              <a:t>16.03.2013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C08C495-D2C8-46DB-968D-DD575EF53A8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F436CFD-0EBF-45A0-81FA-896E76F826EC}" type="datetimeFigureOut">
              <a:rPr lang="ru-RU" smtClean="0"/>
              <a:t>16.03.2013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C08C495-D2C8-46DB-968D-DD575EF53A8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F436CFD-0EBF-45A0-81FA-896E76F826EC}" type="datetimeFigureOut">
              <a:rPr lang="ru-RU" smtClean="0"/>
              <a:t>16.03.2013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08C495-D2C8-46DB-968D-DD575EF53A83}"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F436CFD-0EBF-45A0-81FA-896E76F826EC}" type="datetimeFigureOut">
              <a:rPr lang="ru-RU" smtClean="0"/>
              <a:t>16.03.2013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08C495-D2C8-46DB-968D-DD575EF53A83}"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F436CFD-0EBF-45A0-81FA-896E76F826EC}" type="datetimeFigureOut">
              <a:rPr lang="ru-RU" smtClean="0"/>
              <a:t>16.03.2013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C08C495-D2C8-46DB-968D-DD575EF53A83}"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intacso.ru/" TargetMode="External"/><Relationship Id="rId2" Type="http://schemas.openxmlformats.org/officeDocument/2006/relationships/hyperlink" Target="mailto:mayurov@sandy.ru"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2"/>
            <a:ext cx="7772400" cy="3744416"/>
          </a:xfrm>
        </p:spPr>
        <p:txBody>
          <a:bodyPr>
            <a:noAutofit/>
          </a:bodyPr>
          <a:lstStyle/>
          <a:p>
            <a:r>
              <a:rPr lang="en-US" smtClean="0"/>
              <a:t>XXII </a:t>
            </a:r>
            <a:r>
              <a:rPr lang="ru-RU" dirty="0" smtClean="0"/>
              <a:t>Международная </a:t>
            </a:r>
            <a:r>
              <a:rPr lang="ru-RU" dirty="0" smtClean="0"/>
              <a:t>конференция-семинар по </a:t>
            </a:r>
            <a:r>
              <a:rPr lang="ru-RU" dirty="0" err="1" smtClean="0"/>
              <a:t>собриологии</a:t>
            </a:r>
            <a:r>
              <a:rPr lang="ru-RU" dirty="0" smtClean="0"/>
              <a:t>, профилактике, социальной педагогике и </a:t>
            </a:r>
            <a:r>
              <a:rPr lang="ru-RU" dirty="0" err="1" smtClean="0"/>
              <a:t>алкологии</a:t>
            </a:r>
            <a:endParaRPr lang="ru-RU" dirty="0"/>
          </a:p>
        </p:txBody>
      </p:sp>
      <p:sp>
        <p:nvSpPr>
          <p:cNvPr id="3" name="Подзаголовок 2"/>
          <p:cNvSpPr>
            <a:spLocks noGrp="1"/>
          </p:cNvSpPr>
          <p:nvPr>
            <p:ph type="subTitle" idx="1"/>
          </p:nvPr>
        </p:nvSpPr>
        <p:spPr>
          <a:xfrm>
            <a:off x="1371600" y="4437111"/>
            <a:ext cx="6400800" cy="592089"/>
          </a:xfrm>
        </p:spPr>
        <p:txBody>
          <a:bodyPr>
            <a:normAutofit fontScale="25000" lnSpcReduction="20000"/>
          </a:bodyPr>
          <a:lstStyle/>
          <a:p>
            <a:endParaRPr lang="ru-RU" dirty="0" smtClean="0"/>
          </a:p>
          <a:p>
            <a:endParaRPr lang="ru-RU" dirty="0"/>
          </a:p>
          <a:p>
            <a:r>
              <a:rPr lang="ru-RU" sz="7000" b="1" dirty="0" smtClean="0"/>
              <a:t>г. Севастополь</a:t>
            </a:r>
            <a:endParaRPr lang="ru-RU" sz="7000" b="1" dirty="0"/>
          </a:p>
        </p:txBody>
      </p:sp>
    </p:spTree>
    <p:extLst>
      <p:ext uri="{BB962C8B-B14F-4D97-AF65-F5344CB8AC3E}">
        <p14:creationId xmlns:p14="http://schemas.microsoft.com/office/powerpoint/2010/main" val="160045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0"/>
            <a:ext cx="7772400" cy="260648"/>
          </a:xfrm>
        </p:spPr>
        <p:txBody>
          <a:bodyPr>
            <a:normAutofit fontScale="90000"/>
          </a:bodyPr>
          <a:lstStyle/>
          <a:p>
            <a:endParaRPr lang="ru-RU" dirty="0"/>
          </a:p>
        </p:txBody>
      </p:sp>
      <p:sp>
        <p:nvSpPr>
          <p:cNvPr id="3" name="Подзаголовок 2"/>
          <p:cNvSpPr>
            <a:spLocks noGrp="1"/>
          </p:cNvSpPr>
          <p:nvPr>
            <p:ph type="subTitle" idx="1"/>
          </p:nvPr>
        </p:nvSpPr>
        <p:spPr>
          <a:xfrm>
            <a:off x="1371600" y="332656"/>
            <a:ext cx="6400800" cy="5040560"/>
          </a:xfrm>
        </p:spPr>
        <p:txBody>
          <a:bodyPr/>
          <a:lstStyle/>
          <a:p>
            <a:r>
              <a:rPr lang="ru-RU" b="1" dirty="0"/>
              <a:t>Мастер-класс 9.</a:t>
            </a:r>
            <a:endParaRPr lang="ru-RU" dirty="0"/>
          </a:p>
          <a:p>
            <a:r>
              <a:rPr lang="ru-RU" dirty="0"/>
              <a:t>«Коррекция зрения по системе </a:t>
            </a:r>
            <a:r>
              <a:rPr lang="ru-RU" dirty="0" err="1"/>
              <a:t>Бейтса</a:t>
            </a:r>
            <a:r>
              <a:rPr lang="ru-RU" dirty="0"/>
              <a:t>-Шичко». Практическая работа. Проводит Жданов Владимир Георгиевич, профессор, президент Международной ассоциации психоаналитиков, вице-президент </a:t>
            </a:r>
            <a:r>
              <a:rPr lang="ru-RU" dirty="0" err="1"/>
              <a:t>МАТр</a:t>
            </a:r>
            <a:r>
              <a:rPr lang="ru-RU" dirty="0"/>
              <a:t> (Москва</a:t>
            </a:r>
            <a:r>
              <a:rPr lang="ru-RU" dirty="0" smtClean="0"/>
              <a:t>).</a:t>
            </a:r>
            <a:endParaRPr lang="en-US" dirty="0" smtClean="0"/>
          </a:p>
          <a:p>
            <a:r>
              <a:rPr lang="ru-RU" b="1" dirty="0"/>
              <a:t>Мастер-класс 11.</a:t>
            </a:r>
            <a:endParaRPr lang="ru-RU" dirty="0"/>
          </a:p>
          <a:p>
            <a:r>
              <a:rPr lang="ru-RU" dirty="0"/>
              <a:t>«Психофизическая система оздоровления «</a:t>
            </a:r>
            <a:r>
              <a:rPr lang="ru-RU" dirty="0" err="1"/>
              <a:t>Белояр</a:t>
            </a:r>
            <a:r>
              <a:rPr lang="ru-RU" dirty="0"/>
              <a:t>». Проводит Щапов Виктор Альбертович, профессор (г. Ярославль). </a:t>
            </a:r>
            <a:endParaRPr lang="en-US" dirty="0" smtClean="0"/>
          </a:p>
          <a:p>
            <a:r>
              <a:rPr lang="ru-RU" b="1" dirty="0"/>
              <a:t>Мастер-класс 16.</a:t>
            </a:r>
            <a:endParaRPr lang="ru-RU" dirty="0"/>
          </a:p>
          <a:p>
            <a:r>
              <a:rPr lang="ru-RU" dirty="0"/>
              <a:t>«Школа здоровья Тамары Свет». Проводит </a:t>
            </a:r>
            <a:r>
              <a:rPr lang="ru-RU" dirty="0" err="1"/>
              <a:t>Кулькова</a:t>
            </a:r>
            <a:r>
              <a:rPr lang="ru-RU" dirty="0"/>
              <a:t> Тамара Петровна, профессор, руководитель «Школы здоровья» (Череповец). </a:t>
            </a:r>
          </a:p>
        </p:txBody>
      </p:sp>
    </p:spTree>
    <p:extLst>
      <p:ext uri="{BB962C8B-B14F-4D97-AF65-F5344CB8AC3E}">
        <p14:creationId xmlns:p14="http://schemas.microsoft.com/office/powerpoint/2010/main" val="3744396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16632"/>
            <a:ext cx="7772400" cy="144016"/>
          </a:xfrm>
        </p:spPr>
        <p:txBody>
          <a:bodyPr>
            <a:normAutofit fontScale="90000"/>
          </a:bodyPr>
          <a:lstStyle/>
          <a:p>
            <a:endParaRPr lang="ru-RU" dirty="0"/>
          </a:p>
        </p:txBody>
      </p:sp>
      <p:sp>
        <p:nvSpPr>
          <p:cNvPr id="3" name="Подзаголовок 2"/>
          <p:cNvSpPr>
            <a:spLocks noGrp="1"/>
          </p:cNvSpPr>
          <p:nvPr>
            <p:ph type="subTitle" idx="1"/>
          </p:nvPr>
        </p:nvSpPr>
        <p:spPr>
          <a:xfrm>
            <a:off x="1371600" y="332656"/>
            <a:ext cx="6400800" cy="5040560"/>
          </a:xfrm>
        </p:spPr>
        <p:txBody>
          <a:bodyPr/>
          <a:lstStyle/>
          <a:p>
            <a:r>
              <a:rPr lang="ru-RU" b="1" dirty="0"/>
              <a:t>Мастер-класс 18.</a:t>
            </a:r>
            <a:endParaRPr lang="ru-RU" dirty="0"/>
          </a:p>
          <a:p>
            <a:r>
              <a:rPr lang="ru-RU" dirty="0"/>
              <a:t>«Счастливая семья» Проводит </a:t>
            </a:r>
            <a:r>
              <a:rPr lang="ru-RU" dirty="0" err="1"/>
              <a:t>Афонин</a:t>
            </a:r>
            <a:r>
              <a:rPr lang="ru-RU" dirty="0"/>
              <a:t> Игорь Николаевич, академик, вице-президент </a:t>
            </a:r>
            <a:r>
              <a:rPr lang="ru-RU" dirty="0" err="1"/>
              <a:t>МАТр</a:t>
            </a:r>
            <a:r>
              <a:rPr lang="ru-RU" dirty="0"/>
              <a:t> (г. Череповец). </a:t>
            </a:r>
            <a:endParaRPr lang="en-US" dirty="0" smtClean="0"/>
          </a:p>
          <a:p>
            <a:r>
              <a:rPr lang="ru-RU" b="1" dirty="0"/>
              <a:t>Мастер-класс 21.</a:t>
            </a:r>
            <a:endParaRPr lang="ru-RU" dirty="0"/>
          </a:p>
          <a:p>
            <a:r>
              <a:rPr lang="ru-RU" dirty="0"/>
              <a:t>«Особенности избавления от лишнего веса и других вредных привычек». Проводит Арефьев Сергей Андреевич, профессор, председатель Хакасского отделения СБНТ (Абакан). </a:t>
            </a:r>
            <a:endParaRPr lang="en-US" dirty="0" smtClean="0"/>
          </a:p>
          <a:p>
            <a:r>
              <a:rPr lang="ru-RU" b="1" dirty="0"/>
              <a:t>Мастер-класс 27.</a:t>
            </a:r>
            <a:endParaRPr lang="ru-RU" dirty="0"/>
          </a:p>
          <a:p>
            <a:r>
              <a:rPr lang="ru-RU" dirty="0"/>
              <a:t>"Что женщина забыла о себе, или как быть желанной и счастливой". Проводит Коняев Владимир Алексеевич, доцент </a:t>
            </a:r>
            <a:r>
              <a:rPr lang="ru-RU" dirty="0" err="1"/>
              <a:t>МАТр</a:t>
            </a:r>
            <a:r>
              <a:rPr lang="ru-RU" dirty="0"/>
              <a:t> (Красноярский край). </a:t>
            </a:r>
          </a:p>
        </p:txBody>
      </p:sp>
    </p:spTree>
    <p:extLst>
      <p:ext uri="{BB962C8B-B14F-4D97-AF65-F5344CB8AC3E}">
        <p14:creationId xmlns:p14="http://schemas.microsoft.com/office/powerpoint/2010/main" val="3606187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flipV="1">
            <a:off x="685800" y="0"/>
            <a:ext cx="7772400" cy="188640"/>
          </a:xfrm>
        </p:spPr>
        <p:txBody>
          <a:bodyPr>
            <a:normAutofit fontScale="90000"/>
          </a:bodyPr>
          <a:lstStyle/>
          <a:p>
            <a:endParaRPr lang="ru-RU" dirty="0"/>
          </a:p>
        </p:txBody>
      </p:sp>
      <p:sp>
        <p:nvSpPr>
          <p:cNvPr id="3" name="Подзаголовок 2"/>
          <p:cNvSpPr>
            <a:spLocks noGrp="1"/>
          </p:cNvSpPr>
          <p:nvPr>
            <p:ph type="subTitle" idx="1"/>
          </p:nvPr>
        </p:nvSpPr>
        <p:spPr>
          <a:xfrm>
            <a:off x="1371600" y="260648"/>
            <a:ext cx="6400800" cy="5256584"/>
          </a:xfrm>
        </p:spPr>
        <p:txBody>
          <a:bodyPr/>
          <a:lstStyle/>
          <a:p>
            <a:r>
              <a:rPr lang="ru-RU" sz="2400" b="1" dirty="0"/>
              <a:t>Культурная программа</a:t>
            </a:r>
          </a:p>
          <a:p>
            <a:r>
              <a:rPr lang="ru-RU" sz="2400" b="1" dirty="0"/>
              <a:t>В ходе конференции-семинара с 20 по 30 сентября будут организованы экскурсионные поездки в Бахчисарай, Херсонес, Ялту, Алупку, Гурзуф, на гору Ай-Петри, посещение достопримечательных  и исторических мест г. Севастополя и др. </a:t>
            </a:r>
          </a:p>
          <a:p>
            <a:r>
              <a:rPr lang="ru-RU" sz="2400" b="1" dirty="0"/>
              <a:t>В рамках конференции-семинара с концертом выступит автор-исполнитель песен Михаил Козловский. Специальное музыкальное представление проведет бард, поэт и музыкант Леонид </a:t>
            </a:r>
            <a:r>
              <a:rPr lang="ru-RU" sz="2400" b="1" dirty="0" err="1"/>
              <a:t>Молоков</a:t>
            </a:r>
            <a:r>
              <a:rPr lang="ru-RU" sz="2400" b="1" dirty="0"/>
              <a:t>.</a:t>
            </a:r>
          </a:p>
          <a:p>
            <a:endParaRPr lang="ru-RU" dirty="0"/>
          </a:p>
        </p:txBody>
      </p:sp>
    </p:spTree>
    <p:extLst>
      <p:ext uri="{BB962C8B-B14F-4D97-AF65-F5344CB8AC3E}">
        <p14:creationId xmlns:p14="http://schemas.microsoft.com/office/powerpoint/2010/main" val="3701207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908720"/>
            <a:ext cx="7772400" cy="2471588"/>
          </a:xfrm>
        </p:spPr>
        <p:txBody>
          <a:bodyPr>
            <a:noAutofit/>
          </a:bodyPr>
          <a:lstStyle/>
          <a:p>
            <a:r>
              <a:rPr lang="ru-RU" sz="3600" b="1" dirty="0"/>
              <a:t>тел./ факс: 8 (831) 421-13-21; 8-920-016-72-40.</a:t>
            </a:r>
            <a:br>
              <a:rPr lang="ru-RU" sz="3600" b="1" dirty="0"/>
            </a:br>
            <a:r>
              <a:rPr lang="de-DE" sz="3600" b="1" dirty="0" err="1"/>
              <a:t>E-mail</a:t>
            </a:r>
            <a:r>
              <a:rPr lang="de-DE" sz="3600" b="1" dirty="0"/>
              <a:t>: </a:t>
            </a:r>
            <a:r>
              <a:rPr lang="de-DE" sz="3600" b="1" u="sng" dirty="0">
                <a:hlinkClick r:id="rId2"/>
              </a:rPr>
              <a:t>mayurov@sandy.ru</a:t>
            </a:r>
            <a:r>
              <a:rPr lang="de-DE" sz="3600" b="1" dirty="0"/>
              <a:t>    </a:t>
            </a:r>
            <a:r>
              <a:rPr lang="de-DE" sz="3600" b="1" u="sng" dirty="0">
                <a:hlinkClick r:id="rId3"/>
              </a:rPr>
              <a:t>www.intacso.ru</a:t>
            </a:r>
            <a:r>
              <a:rPr lang="de-DE" sz="3600" b="1" dirty="0"/>
              <a:t> </a:t>
            </a:r>
            <a:endParaRPr lang="ru-RU" sz="3600" b="1" dirty="0"/>
          </a:p>
        </p:txBody>
      </p:sp>
      <p:sp>
        <p:nvSpPr>
          <p:cNvPr id="3" name="Подзаголовок 2"/>
          <p:cNvSpPr>
            <a:spLocks noGrp="1"/>
          </p:cNvSpPr>
          <p:nvPr>
            <p:ph type="subTitle" idx="1"/>
          </p:nvPr>
        </p:nvSpPr>
        <p:spPr>
          <a:xfrm>
            <a:off x="1371600" y="3556000"/>
            <a:ext cx="6400800" cy="3113359"/>
          </a:xfrm>
        </p:spPr>
        <p:txBody>
          <a:bodyPr/>
          <a:lstStyle/>
          <a:p>
            <a:endParaRPr lang="ru-RU" dirty="0"/>
          </a:p>
        </p:txBody>
      </p:sp>
      <p:pic>
        <p:nvPicPr>
          <p:cNvPr id="4" name="Рисунок 3"/>
          <p:cNvPicPr/>
          <p:nvPr/>
        </p:nvPicPr>
        <p:blipFill>
          <a:blip r:embed="rId4"/>
          <a:stretch>
            <a:fillRect/>
          </a:stretch>
        </p:blipFill>
        <p:spPr>
          <a:xfrm>
            <a:off x="1938337" y="3501008"/>
            <a:ext cx="5009927" cy="3213745"/>
          </a:xfrm>
          <a:prstGeom prst="rect">
            <a:avLst/>
          </a:prstGeom>
        </p:spPr>
      </p:pic>
    </p:spTree>
    <p:extLst>
      <p:ext uri="{BB962C8B-B14F-4D97-AF65-F5344CB8AC3E}">
        <p14:creationId xmlns:p14="http://schemas.microsoft.com/office/powerpoint/2010/main" val="3333106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0032" y="908720"/>
            <a:ext cx="7772400" cy="5616624"/>
          </a:xfrm>
        </p:spPr>
        <p:txBody>
          <a:bodyPr/>
          <a:lstStyle/>
          <a:p>
            <a:endParaRPr lang="ru-RU" dirty="0"/>
          </a:p>
        </p:txBody>
      </p:sp>
      <p:sp>
        <p:nvSpPr>
          <p:cNvPr id="3" name="Текст 2"/>
          <p:cNvSpPr>
            <a:spLocks noGrp="1"/>
          </p:cNvSpPr>
          <p:nvPr>
            <p:ph type="body" idx="1"/>
          </p:nvPr>
        </p:nvSpPr>
        <p:spPr>
          <a:xfrm>
            <a:off x="1187624" y="-243408"/>
            <a:ext cx="6417734" cy="939801"/>
          </a:xfrm>
        </p:spPr>
        <p:txBody>
          <a:bodyPr/>
          <a:lstStyle/>
          <a:p>
            <a:endParaRPr lang="ru-RU"/>
          </a:p>
        </p:txBody>
      </p:sp>
      <p:pic>
        <p:nvPicPr>
          <p:cNvPr id="4" name="il_fi" descr="http://atlas-crimea.narod.ru/vine/hersones.jpg"/>
          <p:cNvPicPr/>
          <p:nvPr/>
        </p:nvPicPr>
        <p:blipFill>
          <a:blip r:embed="rId2">
            <a:extLst>
              <a:ext uri="{28A0092B-C50C-407E-A947-70E740481C1C}">
                <a14:useLocalDpi xmlns:a14="http://schemas.microsoft.com/office/drawing/2010/main" val="0"/>
              </a:ext>
            </a:extLst>
          </a:blip>
          <a:srcRect/>
          <a:stretch>
            <a:fillRect/>
          </a:stretch>
        </p:blipFill>
        <p:spPr bwMode="auto">
          <a:xfrm>
            <a:off x="971600" y="836712"/>
            <a:ext cx="7344816" cy="4968552"/>
          </a:xfrm>
          <a:prstGeom prst="rect">
            <a:avLst/>
          </a:prstGeom>
          <a:noFill/>
          <a:ln>
            <a:noFill/>
          </a:ln>
        </p:spPr>
      </p:pic>
    </p:spTree>
    <p:extLst>
      <p:ext uri="{BB962C8B-B14F-4D97-AF65-F5344CB8AC3E}">
        <p14:creationId xmlns:p14="http://schemas.microsoft.com/office/powerpoint/2010/main" val="359354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92696"/>
            <a:ext cx="7772400" cy="2687612"/>
          </a:xfrm>
        </p:spPr>
        <p:txBody>
          <a:bodyPr>
            <a:normAutofit/>
          </a:bodyPr>
          <a:lstStyle/>
          <a:p>
            <a:r>
              <a:rPr lang="ru-RU" sz="4000" b="1" dirty="0"/>
              <a:t>Тема конференции: «Трезвая, здоровая, счастливая семья»</a:t>
            </a:r>
            <a:r>
              <a:rPr lang="ru-RU" sz="4000" dirty="0"/>
              <a:t/>
            </a:r>
            <a:br>
              <a:rPr lang="ru-RU" sz="4000" dirty="0"/>
            </a:br>
            <a:r>
              <a:rPr lang="ru-RU" sz="4000" b="1" dirty="0"/>
              <a:t>(20 – 30 сентября  2013 года)</a:t>
            </a:r>
            <a:r>
              <a:rPr lang="ru-RU" sz="4000" dirty="0"/>
              <a:t/>
            </a:r>
            <a:br>
              <a:rPr lang="ru-RU" sz="4000" dirty="0"/>
            </a:br>
            <a:endParaRPr lang="ru-RU" sz="4000" dirty="0"/>
          </a:p>
        </p:txBody>
      </p:sp>
      <p:sp>
        <p:nvSpPr>
          <p:cNvPr id="3" name="Подзаголовок 2"/>
          <p:cNvSpPr>
            <a:spLocks noGrp="1"/>
          </p:cNvSpPr>
          <p:nvPr>
            <p:ph type="subTitle" idx="1"/>
          </p:nvPr>
        </p:nvSpPr>
        <p:spPr>
          <a:xfrm>
            <a:off x="1331640" y="2996952"/>
            <a:ext cx="6400800" cy="2448272"/>
          </a:xfrm>
        </p:spPr>
        <p:txBody>
          <a:bodyPr/>
          <a:lstStyle/>
          <a:p>
            <a:r>
              <a:rPr lang="ru-RU" u="sng" dirty="0"/>
              <a:t>Цель конференции-семинара</a:t>
            </a:r>
            <a:r>
              <a:rPr lang="ru-RU" dirty="0"/>
              <a:t>: изучение деятельности семейных клубов трезвости; подготовка специалистов в области профилактики и преодоления зависимостей и </a:t>
            </a:r>
            <a:r>
              <a:rPr lang="ru-RU" dirty="0" err="1"/>
              <a:t>созависимостей</a:t>
            </a:r>
            <a:r>
              <a:rPr lang="ru-RU" dirty="0"/>
              <a:t>; обмен передовым опытом работы по формированию здорового, трезвого образа жизни; внесение в семейное консультирование аспектов трезвого образа жизни.</a:t>
            </a:r>
          </a:p>
          <a:p>
            <a:endParaRPr lang="ru-RU" dirty="0"/>
          </a:p>
        </p:txBody>
      </p:sp>
    </p:spTree>
    <p:extLst>
      <p:ext uri="{BB962C8B-B14F-4D97-AF65-F5344CB8AC3E}">
        <p14:creationId xmlns:p14="http://schemas.microsoft.com/office/powerpoint/2010/main" val="297344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548680"/>
            <a:ext cx="7772400" cy="5472608"/>
          </a:xfrm>
        </p:spPr>
        <p:txBody>
          <a:bodyPr>
            <a:noAutofit/>
          </a:bodyPr>
          <a:lstStyle/>
          <a:p>
            <a:r>
              <a:rPr lang="ru-RU" sz="2400" b="1" u="sng" dirty="0" smtClean="0"/>
              <a:t/>
            </a:r>
            <a:br>
              <a:rPr lang="ru-RU" sz="2400" b="1" u="sng" dirty="0" smtClean="0"/>
            </a:br>
            <a:r>
              <a:rPr lang="ru-RU" sz="2400" b="1" u="sng" dirty="0"/>
              <a:t/>
            </a:r>
            <a:br>
              <a:rPr lang="ru-RU" sz="2400" b="1" u="sng" dirty="0"/>
            </a:br>
            <a:r>
              <a:rPr lang="ru-RU" sz="2400" b="1" u="sng" dirty="0" smtClean="0"/>
              <a:t/>
            </a:r>
            <a:br>
              <a:rPr lang="ru-RU" sz="2400" b="1" u="sng" dirty="0" smtClean="0"/>
            </a:br>
            <a:r>
              <a:rPr lang="ru-RU" sz="2400" b="1" u="sng" dirty="0" smtClean="0"/>
              <a:t/>
            </a:r>
            <a:br>
              <a:rPr lang="ru-RU" sz="2400" b="1" u="sng" dirty="0" smtClean="0"/>
            </a:br>
            <a:r>
              <a:rPr lang="ru-RU" sz="2400" b="1" u="sng" dirty="0"/>
              <a:t/>
            </a:r>
            <a:br>
              <a:rPr lang="ru-RU" sz="2400" b="1" u="sng" dirty="0"/>
            </a:br>
            <a:r>
              <a:rPr lang="ru-RU" sz="2400" b="1" u="sng" dirty="0" smtClean="0"/>
              <a:t>География участников</a:t>
            </a:r>
            <a:r>
              <a:rPr lang="ru-RU" sz="2400" b="1" dirty="0" smtClean="0"/>
              <a:t>: Абхазия, Австралия, Австрия, Азербайджан, Албания, Армения, Бангладеш, Беларусь, Бельгия, Болгария, Босния и Герцеговина, Бутан,  Великобритания, Венгрия, Восточный Тимор, Вьетнам, Германия, Греция, Дания, Израиль, Индия, Ирак, Иран, Ирландия, Исландия, Испания, Италия, Казахстан, Канада, Кипр, Китай, Кыргызстан, Латвия, Литва, Люксембург, Македония, Малайзия, Молдова, Монголия, Нигерия, Нидерланды, Новая Зеландия, Норвегия, Пакистан,  Польша, Португалия, Россия, Румыния, Сербия,  Словакия, Словения, США, Таиланд, Туркменистан, Узбекистан,  Украина, Фарерские острова, Финляндия, Черногория, Чехия, Швейцария, Швеция,   Шри-Ланка, Южная Осетия, Эстония и другие страны.</a:t>
            </a:r>
            <a:br>
              <a:rPr lang="ru-RU" sz="2400" b="1" dirty="0" smtClean="0"/>
            </a:br>
            <a:endParaRPr lang="ru-RU" sz="2400" b="1" dirty="0"/>
          </a:p>
        </p:txBody>
      </p:sp>
      <p:sp>
        <p:nvSpPr>
          <p:cNvPr id="3" name="Подзаголовок 2"/>
          <p:cNvSpPr>
            <a:spLocks noGrp="1"/>
          </p:cNvSpPr>
          <p:nvPr>
            <p:ph type="subTitle" idx="1"/>
          </p:nvPr>
        </p:nvSpPr>
        <p:spPr>
          <a:xfrm flipV="1">
            <a:off x="1403648" y="5778975"/>
            <a:ext cx="6400800" cy="170305"/>
          </a:xfrm>
        </p:spPr>
        <p:txBody>
          <a:bodyPr>
            <a:normAutofit fontScale="25000" lnSpcReduction="20000"/>
          </a:bodyPr>
          <a:lstStyle/>
          <a:p>
            <a:endParaRPr lang="ru-RU" dirty="0"/>
          </a:p>
        </p:txBody>
      </p:sp>
    </p:spTree>
    <p:extLst>
      <p:ext uri="{BB962C8B-B14F-4D97-AF65-F5344CB8AC3E}">
        <p14:creationId xmlns:p14="http://schemas.microsoft.com/office/powerpoint/2010/main" val="3937686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366424"/>
            <a:ext cx="8356132" cy="5759739"/>
          </a:xfrm>
        </p:spPr>
      </p:pic>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171261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Объект 3" descr="C:\Users\User\AppData\Local\Microsoft\Windows\Temporary Internet Files\Content.IE5\H3V2AV01\Севастополь 201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9" y="332656"/>
            <a:ext cx="8208912" cy="5793507"/>
          </a:xfrm>
          <a:prstGeom prst="rect">
            <a:avLst/>
          </a:prstGeom>
          <a:noFill/>
          <a:ln>
            <a:noFill/>
          </a:ln>
        </p:spPr>
      </p:pic>
    </p:spTree>
    <p:extLst>
      <p:ext uri="{BB962C8B-B14F-4D97-AF65-F5344CB8AC3E}">
        <p14:creationId xmlns:p14="http://schemas.microsoft.com/office/powerpoint/2010/main" val="50420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3" y="525832"/>
            <a:ext cx="8136903" cy="5914367"/>
          </a:xfrm>
        </p:spPr>
      </p:pic>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1871514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1"/>
            <a:ext cx="7772400" cy="45719"/>
          </a:xfrm>
        </p:spPr>
        <p:txBody>
          <a:bodyPr>
            <a:normAutofit fontScale="90000"/>
          </a:bodyPr>
          <a:lstStyle/>
          <a:p>
            <a:endParaRPr lang="ru-RU" dirty="0"/>
          </a:p>
        </p:txBody>
      </p:sp>
      <p:sp>
        <p:nvSpPr>
          <p:cNvPr id="3" name="Подзаголовок 2"/>
          <p:cNvSpPr>
            <a:spLocks noGrp="1"/>
          </p:cNvSpPr>
          <p:nvPr>
            <p:ph type="subTitle" idx="1"/>
          </p:nvPr>
        </p:nvSpPr>
        <p:spPr>
          <a:xfrm>
            <a:off x="1371600" y="692696"/>
            <a:ext cx="6400800" cy="4680520"/>
          </a:xfrm>
        </p:spPr>
        <p:txBody>
          <a:bodyPr/>
          <a:lstStyle/>
          <a:p>
            <a:r>
              <a:rPr lang="ru-RU" b="1" dirty="0"/>
              <a:t>Мастер-класс 1.</a:t>
            </a:r>
            <a:endParaRPr lang="ru-RU" dirty="0"/>
          </a:p>
          <a:p>
            <a:r>
              <a:rPr lang="ru-RU" dirty="0"/>
              <a:t>«Основы </a:t>
            </a:r>
            <a:r>
              <a:rPr lang="ru-RU" dirty="0" err="1"/>
              <a:t>собриологии</a:t>
            </a:r>
            <a:r>
              <a:rPr lang="ru-RU" dirty="0"/>
              <a:t>». Проводит Кривоногов Виктор Павлович, доктор исторических наук, профессор, академик, вице-президент </a:t>
            </a:r>
            <a:r>
              <a:rPr lang="ru-RU" dirty="0" err="1"/>
              <a:t>МАТр</a:t>
            </a:r>
            <a:r>
              <a:rPr lang="ru-RU" dirty="0"/>
              <a:t> (Красноярск). </a:t>
            </a:r>
            <a:endParaRPr lang="en-US" dirty="0" smtClean="0"/>
          </a:p>
          <a:p>
            <a:r>
              <a:rPr lang="ru-RU" b="1" dirty="0" smtClean="0"/>
              <a:t>Мастер-класс </a:t>
            </a:r>
            <a:r>
              <a:rPr lang="ru-RU" b="1" dirty="0"/>
              <a:t>2.</a:t>
            </a:r>
            <a:endParaRPr lang="ru-RU" dirty="0"/>
          </a:p>
          <a:p>
            <a:r>
              <a:rPr lang="ru-RU" dirty="0"/>
              <a:t>"Из опыта работы с детьми 6-17 лет по программе «Дети спасают родителей»". Проводит Январский Николай Владимирович, профессор (Ижевск). </a:t>
            </a:r>
            <a:endParaRPr lang="en-US" dirty="0" smtClean="0"/>
          </a:p>
          <a:p>
            <a:r>
              <a:rPr lang="ru-RU" b="1" dirty="0"/>
              <a:t>Мастер-класс 3.</a:t>
            </a:r>
            <a:br>
              <a:rPr lang="ru-RU" b="1" dirty="0"/>
            </a:br>
            <a:r>
              <a:rPr lang="ru-RU" dirty="0"/>
              <a:t>«Избавление от алкогольной и табачной зависимости по методу Г.А. Шичко». Проводит Глущенко Анатолий Николаевич, профессор (Москва). </a:t>
            </a:r>
          </a:p>
        </p:txBody>
      </p:sp>
    </p:spTree>
    <p:extLst>
      <p:ext uri="{BB962C8B-B14F-4D97-AF65-F5344CB8AC3E}">
        <p14:creationId xmlns:p14="http://schemas.microsoft.com/office/powerpoint/2010/main" val="2153464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flipV="1">
            <a:off x="685800" y="260648"/>
            <a:ext cx="7772400" cy="144015"/>
          </a:xfrm>
        </p:spPr>
        <p:txBody>
          <a:bodyPr>
            <a:normAutofit fontScale="90000"/>
          </a:bodyPr>
          <a:lstStyle/>
          <a:p>
            <a:endParaRPr lang="ru-RU" dirty="0"/>
          </a:p>
        </p:txBody>
      </p:sp>
      <p:sp>
        <p:nvSpPr>
          <p:cNvPr id="3" name="Подзаголовок 2"/>
          <p:cNvSpPr>
            <a:spLocks noGrp="1"/>
          </p:cNvSpPr>
          <p:nvPr>
            <p:ph type="subTitle" idx="1"/>
          </p:nvPr>
        </p:nvSpPr>
        <p:spPr>
          <a:xfrm>
            <a:off x="1371600" y="764704"/>
            <a:ext cx="6400800" cy="4608512"/>
          </a:xfrm>
        </p:spPr>
        <p:txBody>
          <a:bodyPr/>
          <a:lstStyle/>
          <a:p>
            <a:r>
              <a:rPr lang="ru-RU" b="1" dirty="0"/>
              <a:t>Мастер-класс 4. </a:t>
            </a:r>
            <a:endParaRPr lang="ru-RU" dirty="0"/>
          </a:p>
          <a:p>
            <a:r>
              <a:rPr lang="ru-RU" dirty="0"/>
              <a:t>«Молодежный лидер ЗОЖ». Проводит </a:t>
            </a:r>
            <a:r>
              <a:rPr lang="ru-RU" dirty="0" err="1"/>
              <a:t>Шудря</a:t>
            </a:r>
            <a:r>
              <a:rPr lang="ru-RU" dirty="0"/>
              <a:t> Елена Ивановна, профессор (Якутск). </a:t>
            </a:r>
            <a:endParaRPr lang="en-US" dirty="0" smtClean="0"/>
          </a:p>
          <a:p>
            <a:r>
              <a:rPr lang="ru-RU" b="1" dirty="0"/>
              <a:t>Мастер-класс 5.</a:t>
            </a:r>
            <a:endParaRPr lang="ru-RU" dirty="0"/>
          </a:p>
          <a:p>
            <a:r>
              <a:rPr lang="ru-RU" dirty="0"/>
              <a:t>«Управление своим будущим». Проводит </a:t>
            </a:r>
            <a:r>
              <a:rPr lang="ru-RU" dirty="0" err="1"/>
              <a:t>Задерей</a:t>
            </a:r>
            <a:r>
              <a:rPr lang="ru-RU" dirty="0"/>
              <a:t> Валерий Александрович, академик (Москва). </a:t>
            </a:r>
            <a:endParaRPr lang="en-US" dirty="0" smtClean="0"/>
          </a:p>
          <a:p>
            <a:r>
              <a:rPr lang="ru-RU" b="1" dirty="0"/>
              <a:t>Мастер-класс 8.</a:t>
            </a:r>
            <a:endParaRPr lang="ru-RU" dirty="0"/>
          </a:p>
          <a:p>
            <a:r>
              <a:rPr lang="ru-RU" dirty="0"/>
              <a:t>«Модели профилактики рискованного поведения в молодежной среде». Проводит Яблокова Анна Владимировна, заведующий социально-психологической службы Всероссийского детского центра «Орленок» (Красноярский край). </a:t>
            </a:r>
          </a:p>
        </p:txBody>
      </p:sp>
    </p:spTree>
    <p:extLst>
      <p:ext uri="{BB962C8B-B14F-4D97-AF65-F5344CB8AC3E}">
        <p14:creationId xmlns:p14="http://schemas.microsoft.com/office/powerpoint/2010/main" val="35970151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56</TotalTime>
  <Words>413</Words>
  <Application>Microsoft Office PowerPoint</Application>
  <PresentationFormat>Экран (4:3)</PresentationFormat>
  <Paragraphs>34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Волна</vt:lpstr>
      <vt:lpstr>XXII Международная конференция-семинар по собриологии, профилактике, социальной педагогике и алкологии</vt:lpstr>
      <vt:lpstr>Презентация PowerPoint</vt:lpstr>
      <vt:lpstr>Тема конференции: «Трезвая, здоровая, счастливая семья» (20 – 30 сентября  2013 года) </vt:lpstr>
      <vt:lpstr>     География участников: Абхазия, Австралия, Австрия, Азербайджан, Албания, Армения, Бангладеш, Беларусь, Бельгия, Болгария, Босния и Герцеговина, Бутан,  Великобритания, Венгрия, Восточный Тимор, Вьетнам, Германия, Греция, Дания, Израиль, Индия, Ирак, Иран, Ирландия, Исландия, Испания, Италия, Казахстан, Канада, Кипр, Китай, Кыргызстан, Латвия, Литва, Люксембург, Македония, Малайзия, Молдова, Монголия, Нигерия, Нидерланды, Новая Зеландия, Норвегия, Пакистан,  Польша, Португалия, Россия, Румыния, Сербия,  Словакия, Словения, США, Таиланд, Туркменистан, Узбекистан,  Украина, Фарерские острова, Финляндия, Черногория, Чехия, Швейцария, Швеция,   Шри-Ланка, Южная Осетия, Эстония и другие страны.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тел./ факс: 8 (831) 421-13-21; 8-920-016-72-40. E-mail: mayurov@sandy.ru    www.intacso.ru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Международная конференция-семинар по собриологии, профилактике, социальной педагогике и алкологии</dc:title>
  <dc:creator>User</dc:creator>
  <cp:lastModifiedBy>User</cp:lastModifiedBy>
  <cp:revision>7</cp:revision>
  <dcterms:created xsi:type="dcterms:W3CDTF">2013-03-16T02:50:56Z</dcterms:created>
  <dcterms:modified xsi:type="dcterms:W3CDTF">2013-03-16T05:44:09Z</dcterms:modified>
</cp:coreProperties>
</file>